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5" r:id="rId4"/>
    <p:sldId id="267" r:id="rId5"/>
    <p:sldId id="274" r:id="rId6"/>
    <p:sldId id="268" r:id="rId7"/>
    <p:sldId id="269" r:id="rId8"/>
    <p:sldId id="270" r:id="rId9"/>
    <p:sldId id="271" r:id="rId10"/>
    <p:sldId id="272" r:id="rId11"/>
    <p:sldId id="273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8CB"/>
    <a:srgbClr val="3AF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EBEA1D-6F03-4C06-ABB3-16940F2E0A76}" v="494" dt="2017-07-12T03:49:05.8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59"/>
    <p:restoredTop sz="94647"/>
  </p:normalViewPr>
  <p:slideViewPr>
    <p:cSldViewPr snapToGrid="0" snapToObjects="1">
      <p:cViewPr>
        <p:scale>
          <a:sx n="125" d="100"/>
          <a:sy n="125" d="100"/>
        </p:scale>
        <p:origin x="186" y="-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tiff>
</file>

<file path=ppt/media/image21.png>
</file>

<file path=ppt/media/image22.png>
</file>

<file path=ppt/media/image23.png>
</file>

<file path=ppt/media/image24.png>
</file>

<file path=ppt/media/image3.tiff>
</file>

<file path=ppt/media/image4.jpg>
</file>

<file path=ppt/media/image5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401E1-FE80-3946-883C-4D152A3D201C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0617D9-01CF-BD40-8957-754C0469CF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610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DF00220-AD42-714D-9896-2F6B3E10081B}" type="datetimeFigureOut">
              <a:rPr lang="fr-FR" smtClean="0"/>
              <a:t>12/07/2017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1281149-B55B-E94E-9F65-8D6D2038DD6B}" type="slidenum">
              <a:rPr lang="fr-FR" smtClean="0"/>
              <a:t>‹#›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7309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92000">
              <a:schemeClr val="bg1">
                <a:lumMod val="85000"/>
              </a:schemeClr>
            </a:gs>
            <a:gs pos="99000">
              <a:schemeClr val="bg1">
                <a:lumMod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88850" cy="6858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8850" y="-1082608"/>
            <a:ext cx="4466592" cy="794060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5442" y="-318103"/>
            <a:ext cx="4036558" cy="717610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>
                <a:solidFill>
                  <a:srgbClr val="FF18CB"/>
                </a:solidFill>
              </a:rPr>
              <a:t>APP5 – </a:t>
            </a:r>
            <a:r>
              <a:rPr lang="fr-CA" dirty="0">
                <a:solidFill>
                  <a:srgbClr val="FF18CB"/>
                </a:solidFill>
              </a:rPr>
              <a:t>Traitement</a:t>
            </a:r>
            <a:r>
              <a:rPr lang="en-CA" dirty="0">
                <a:solidFill>
                  <a:srgbClr val="FF18CB"/>
                </a:solidFill>
              </a:rPr>
              <a:t> de signal </a:t>
            </a:r>
            <a:endParaRPr lang="fr-FR" b="1" dirty="0">
              <a:solidFill>
                <a:srgbClr val="FF18CB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5526380" cy="460764"/>
          </a:xfrm>
          <a:solidFill>
            <a:schemeClr val="bg1"/>
          </a:solidFill>
        </p:spPr>
        <p:txBody>
          <a:bodyPr/>
          <a:lstStyle/>
          <a:p>
            <a:r>
              <a:rPr lang="fr-FR" b="1" dirty="0">
                <a:solidFill>
                  <a:srgbClr val="FF0000"/>
                </a:solidFill>
              </a:rPr>
              <a:t>Par Éric Beaudoin et Alexandre </a:t>
            </a:r>
          </a:p>
        </p:txBody>
      </p:sp>
    </p:spTree>
    <p:extLst>
      <p:ext uri="{BB962C8B-B14F-4D97-AF65-F5344CB8AC3E}">
        <p14:creationId xmlns:p14="http://schemas.microsoft.com/office/powerpoint/2010/main" val="1336617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AF0B3-649E-4D41-ABEF-618B748BC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Valeurs</a:t>
            </a:r>
            <a:r>
              <a:rPr lang="en-CA" dirty="0"/>
              <a:t> des RSB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8DF94E3-0BAF-4847-BE28-F5A369BF51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943673"/>
              </p:ext>
            </p:extLst>
          </p:nvPr>
        </p:nvGraphicFramePr>
        <p:xfrm>
          <a:off x="922789" y="2181138"/>
          <a:ext cx="10108732" cy="31123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7183">
                  <a:extLst>
                    <a:ext uri="{9D8B030D-6E8A-4147-A177-3AD203B41FA5}">
                      <a16:colId xmlns:a16="http://schemas.microsoft.com/office/drawing/2014/main" val="1244874551"/>
                    </a:ext>
                  </a:extLst>
                </a:gridCol>
                <a:gridCol w="2527183">
                  <a:extLst>
                    <a:ext uri="{9D8B030D-6E8A-4147-A177-3AD203B41FA5}">
                      <a16:colId xmlns:a16="http://schemas.microsoft.com/office/drawing/2014/main" val="3423358939"/>
                    </a:ext>
                  </a:extLst>
                </a:gridCol>
                <a:gridCol w="2527183">
                  <a:extLst>
                    <a:ext uri="{9D8B030D-6E8A-4147-A177-3AD203B41FA5}">
                      <a16:colId xmlns:a16="http://schemas.microsoft.com/office/drawing/2014/main" val="2858160530"/>
                    </a:ext>
                  </a:extLst>
                </a:gridCol>
                <a:gridCol w="2527183">
                  <a:extLst>
                    <a:ext uri="{9D8B030D-6E8A-4147-A177-3AD203B41FA5}">
                      <a16:colId xmlns:a16="http://schemas.microsoft.com/office/drawing/2014/main" val="4056032922"/>
                    </a:ext>
                  </a:extLst>
                </a:gridCol>
              </a:tblGrid>
              <a:tr h="625893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Définition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 err="1"/>
                        <a:t>Trapè</a:t>
                      </a:r>
                      <a:r>
                        <a:rPr lang="en-CA" dirty="0" err="1"/>
                        <a:t>ze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Simpson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2596885"/>
                  </a:ext>
                </a:extLst>
              </a:tr>
              <a:tr h="625893">
                <a:tc>
                  <a:txBody>
                    <a:bodyPr/>
                    <a:lstStyle/>
                    <a:p>
                      <a:r>
                        <a:rPr lang="fr-CA" dirty="0"/>
                        <a:t>4 Bandes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-2.2947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-2.6643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-2.6627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966318"/>
                  </a:ext>
                </a:extLst>
              </a:tr>
              <a:tr h="625893">
                <a:tc>
                  <a:txBody>
                    <a:bodyPr/>
                    <a:lstStyle/>
                    <a:p>
                      <a:r>
                        <a:rPr lang="fr-CA" dirty="0"/>
                        <a:t>8 Bandes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-2.2983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-2.6872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-2.6852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702449"/>
                  </a:ext>
                </a:extLst>
              </a:tr>
              <a:tr h="617319">
                <a:tc>
                  <a:txBody>
                    <a:bodyPr/>
                    <a:lstStyle/>
                    <a:p>
                      <a:r>
                        <a:rPr lang="fr-CA" dirty="0"/>
                        <a:t>16 Bandes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-2.2347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-2.7042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-2.7022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7219434"/>
                  </a:ext>
                </a:extLst>
              </a:tr>
              <a:tr h="617319">
                <a:tc>
                  <a:txBody>
                    <a:bodyPr/>
                    <a:lstStyle/>
                    <a:p>
                      <a:r>
                        <a:rPr lang="fr-CA" dirty="0"/>
                        <a:t> RII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1.424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2.2162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2.2092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5379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8139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9F809-B742-4EAA-9DA5-D2F0D4DB3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Explication trap</a:t>
            </a:r>
            <a:r>
              <a:rPr lang="fr-CA" dirty="0" err="1"/>
              <a:t>èze</a:t>
            </a:r>
            <a:r>
              <a:rPr lang="fr-CA" dirty="0"/>
              <a:t> et Simpson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EB560C-AE17-4C89-A20A-139322DD0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226" y="2206960"/>
            <a:ext cx="3206273" cy="17288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87FBE4-A2F4-458F-A582-9E9AC6A8F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167" y="2206960"/>
            <a:ext cx="3381375" cy="1838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F47CDA-DA4D-4306-9B08-4BEFCA49D0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476" y="4384657"/>
            <a:ext cx="3703352" cy="9802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4F4295-6BA5-4D40-B98C-B435165C4B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2062" y="4384657"/>
            <a:ext cx="6642019" cy="102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585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71000">
              <a:schemeClr val="bg1">
                <a:lumMod val="95000"/>
              </a:schemeClr>
            </a:gs>
            <a:gs pos="99000">
              <a:schemeClr val="bg1">
                <a:lumMod val="6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/>
          <p:cNvSpPr txBox="1">
            <a:spLocks/>
          </p:cNvSpPr>
          <p:nvPr/>
        </p:nvSpPr>
        <p:spPr>
          <a:xfrm>
            <a:off x="347472" y="5123779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Solution proposé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47BC61-A7D8-42C6-9D89-BDEA82FBA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071" y="83890"/>
            <a:ext cx="6009487" cy="544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4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71000">
              <a:schemeClr val="bg1">
                <a:lumMod val="95000"/>
              </a:schemeClr>
            </a:gs>
            <a:gs pos="99000">
              <a:schemeClr val="bg1">
                <a:lumMod val="6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206630" y="5167362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Filtre RII inversé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44" y="438539"/>
            <a:ext cx="2337539" cy="4348065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923" y="668694"/>
            <a:ext cx="4433077" cy="332480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000" y="762000"/>
            <a:ext cx="4184261" cy="3138196"/>
          </a:xfrm>
          <a:prstGeom prst="rect">
            <a:avLst/>
          </a:prstGeom>
        </p:spPr>
      </p:pic>
      <p:sp>
        <p:nvSpPr>
          <p:cNvPr id="7" name="Flèche vers la droite 6"/>
          <p:cNvSpPr/>
          <p:nvPr/>
        </p:nvSpPr>
        <p:spPr>
          <a:xfrm>
            <a:off x="6723225" y="2285379"/>
            <a:ext cx="1035698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/>
              <p:cNvSpPr txBox="1"/>
              <p:nvPr/>
            </p:nvSpPr>
            <p:spPr>
              <a:xfrm>
                <a:off x="631719" y="4616820"/>
                <a:ext cx="11560281" cy="12259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fr-CA" b="0" i="1" smtClean="0">
                              <a:latin typeface="Cambria Math" charset="0"/>
                            </a:rPr>
                            <m:t>𝐻</m:t>
                          </m:r>
                          <m:r>
                            <a:rPr lang="fr-CA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fr-CA" b="0" i="1" smtClean="0">
                              <a:latin typeface="Cambria Math" charset="0"/>
                            </a:rPr>
                            <m:t>𝑧</m:t>
                          </m:r>
                          <m:r>
                            <a:rPr lang="fr-CA" b="0" i="1" smtClean="0">
                              <a:latin typeface="Cambria Math" charset="0"/>
                            </a:rPr>
                            <m:t>)</m:t>
                          </m:r>
                        </m:den>
                      </m:f>
                      <m:r>
                        <a:rPr lang="mr-IN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fr-CA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i="1">
                              <a:latin typeface="Cambria Math" charset="0"/>
                            </a:rPr>
                            <m:t>(</m:t>
                          </m:r>
                          <m:r>
                            <a:rPr lang="fr-CA" i="1">
                              <a:latin typeface="Cambria Math" charset="0"/>
                            </a:rPr>
                            <m:t>𝑧</m:t>
                          </m:r>
                          <m:r>
                            <a:rPr lang="fr-CA" i="1">
                              <a:latin typeface="Cambria Math" charset="0"/>
                            </a:rPr>
                            <m:t>−0.2</m:t>
                          </m:r>
                          <m:sSup>
                            <m:sSupPr>
                              <m:ctrlPr>
                                <a:rPr lang="fr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CA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fr-CA" i="1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fr-CA" i="1">
                                  <a:latin typeface="Cambria Math" charset="0"/>
                                </a:rPr>
                                <m:t>𝑗</m:t>
                              </m:r>
                              <m:d>
                                <m:dPr>
                                  <m:ctrlPr>
                                    <a:rPr lang="fr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mr-I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fr-CA" i="1">
                                          <a:latin typeface="Cambria Math" charset="0"/>
                                        </a:rPr>
                                        <m:t>7</m:t>
                                      </m:r>
                                      <m:r>
                                        <a:rPr lang="el-GR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CA" i="1">
                                          <a:latin typeface="Cambria Math" charset="0"/>
                                        </a:rPr>
                                        <m:t>8</m:t>
                                      </m:r>
                                    </m:den>
                                  </m:f>
                                </m:e>
                              </m:d>
                            </m:sup>
                          </m:sSup>
                          <m:r>
                            <a:rPr lang="fr-CA" i="1">
                              <a:latin typeface="Cambria Math" charset="0"/>
                            </a:rPr>
                            <m:t>)(</m:t>
                          </m:r>
                          <m:r>
                            <a:rPr lang="fr-CA" i="1">
                              <a:latin typeface="Cambria Math" charset="0"/>
                            </a:rPr>
                            <m:t>𝑧</m:t>
                          </m:r>
                          <m:r>
                            <a:rPr lang="fr-CA" i="1">
                              <a:latin typeface="Cambria Math" charset="0"/>
                            </a:rPr>
                            <m:t>−0.2</m:t>
                          </m:r>
                          <m:sSup>
                            <m:sSupPr>
                              <m:ctrlPr>
                                <a:rPr lang="fr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CA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fr-CA" i="1">
                                  <a:latin typeface="Cambria Math" charset="0"/>
                                </a:rPr>
                                <m:t>𝑗</m:t>
                              </m:r>
                              <m:d>
                                <m:dPr>
                                  <m:ctrlPr>
                                    <a:rPr lang="fr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mr-I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fr-CA" i="1">
                                          <a:latin typeface="Cambria Math" charset="0"/>
                                        </a:rPr>
                                        <m:t>7</m:t>
                                      </m:r>
                                      <m:r>
                                        <a:rPr lang="el-GR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CA" i="1">
                                          <a:latin typeface="Cambria Math" charset="0"/>
                                        </a:rPr>
                                        <m:t>8</m:t>
                                      </m:r>
                                    </m:den>
                                  </m:f>
                                </m:e>
                              </m:d>
                            </m:sup>
                          </m:sSup>
                          <m:r>
                            <a:rPr lang="fr-CA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fr-CA" i="1">
                              <a:latin typeface="Cambria Math" charset="0"/>
                            </a:rPr>
                            <m:t>(</m:t>
                          </m:r>
                          <m:r>
                            <a:rPr lang="fr-CA" i="1">
                              <a:latin typeface="Cambria Math" charset="0"/>
                            </a:rPr>
                            <m:t>𝑧</m:t>
                          </m:r>
                          <m:r>
                            <a:rPr lang="fr-CA" i="1">
                              <a:latin typeface="Cambria Math" charset="0"/>
                            </a:rPr>
                            <m:t>−0.95</m:t>
                          </m:r>
                          <m:sSup>
                            <m:sSupPr>
                              <m:ctrlPr>
                                <a:rPr lang="fr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CA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fr-CA" i="1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fr-CA" i="1">
                                  <a:latin typeface="Cambria Math" charset="0"/>
                                </a:rPr>
                                <m:t>𝑗</m:t>
                              </m:r>
                              <m:d>
                                <m:dPr>
                                  <m:ctrlPr>
                                    <a:rPr lang="fr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mr-I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l-GR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CA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sup>
                          </m:sSup>
                          <m:r>
                            <a:rPr lang="fr-CA" b="0" i="1" smtClean="0">
                              <a:latin typeface="Cambria Math" charset="0"/>
                            </a:rPr>
                            <m:t>)</m:t>
                          </m:r>
                          <m:r>
                            <a:rPr lang="fr-CA" i="1">
                              <a:latin typeface="Cambria Math" charset="0"/>
                            </a:rPr>
                            <m:t>(</m:t>
                          </m:r>
                          <m:r>
                            <a:rPr lang="fr-CA" i="1">
                              <a:latin typeface="Cambria Math" charset="0"/>
                            </a:rPr>
                            <m:t>𝑧</m:t>
                          </m:r>
                          <m:r>
                            <a:rPr lang="fr-CA" i="1">
                              <a:latin typeface="Cambria Math" charset="0"/>
                            </a:rPr>
                            <m:t>−0.95</m:t>
                          </m:r>
                          <m:sSup>
                            <m:sSupPr>
                              <m:ctrlPr>
                                <a:rPr lang="fr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CA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fr-CA" i="1">
                                  <a:latin typeface="Cambria Math" charset="0"/>
                                </a:rPr>
                                <m:t>𝑗</m:t>
                              </m:r>
                              <m:d>
                                <m:dPr>
                                  <m:ctrlPr>
                                    <a:rPr lang="fr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mr-I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l-GR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CA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sup>
                          </m:sSup>
                          <m:r>
                            <a:rPr lang="fr-CA" i="1">
                              <a:latin typeface="Cambria Math" charset="0"/>
                            </a:rPr>
                            <m:t>)(</m:t>
                          </m:r>
                          <m:r>
                            <a:rPr lang="fr-CA" i="1">
                              <a:latin typeface="Cambria Math" charset="0"/>
                            </a:rPr>
                            <m:t>𝑧</m:t>
                          </m:r>
                          <m:r>
                            <a:rPr lang="fr-CA" i="1">
                              <a:latin typeface="Cambria Math" charset="0"/>
                            </a:rPr>
                            <m:t>−0.8335</m:t>
                          </m:r>
                          <m:sSup>
                            <m:sSupPr>
                              <m:ctrlPr>
                                <a:rPr lang="fr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CA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fr-CA" i="1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fr-CA" i="1">
                                  <a:latin typeface="Cambria Math" charset="0"/>
                                </a:rPr>
                                <m:t>𝑗</m:t>
                              </m:r>
                              <m:d>
                                <m:dPr>
                                  <m:ctrlPr>
                                    <a:rPr lang="fr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mr-I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l-GR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CA" b="0" i="1" smtClean="0">
                                          <a:latin typeface="Cambria Math" charset="0"/>
                                        </a:rPr>
                                        <m:t>8</m:t>
                                      </m:r>
                                    </m:den>
                                  </m:f>
                                </m:e>
                              </m:d>
                            </m:sup>
                          </m:sSup>
                          <m:r>
                            <a:rPr lang="fr-CA" i="1">
                              <a:latin typeface="Cambria Math" charset="0"/>
                            </a:rPr>
                            <m:t>)(</m:t>
                          </m:r>
                          <m:r>
                            <a:rPr lang="fr-CA" i="1">
                              <a:latin typeface="Cambria Math" charset="0"/>
                            </a:rPr>
                            <m:t>𝑧</m:t>
                          </m:r>
                          <m:r>
                            <a:rPr lang="fr-CA" i="1">
                              <a:latin typeface="Cambria Math" charset="0"/>
                            </a:rPr>
                            <m:t>−0.8335</m:t>
                          </m:r>
                          <m:sSup>
                            <m:sSupPr>
                              <m:ctrlPr>
                                <a:rPr lang="fr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CA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fr-CA" i="1">
                                  <a:latin typeface="Cambria Math" charset="0"/>
                                </a:rPr>
                                <m:t>𝑗</m:t>
                              </m:r>
                              <m:d>
                                <m:dPr>
                                  <m:ctrlPr>
                                    <a:rPr lang="fr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mr-I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l-GR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CA" i="1">
                                          <a:latin typeface="Cambria Math" charset="0"/>
                                        </a:rPr>
                                        <m:t>8</m:t>
                                      </m:r>
                                    </m:den>
                                  </m:f>
                                </m:e>
                              </m:d>
                            </m:sup>
                          </m:sSup>
                          <m:r>
                            <a:rPr lang="fr-CA" i="1">
                              <a:latin typeface="Cambria Math" charset="0"/>
                            </a:rPr>
                            <m:t>)(</m:t>
                          </m:r>
                          <m:r>
                            <a:rPr lang="fr-CA" i="1">
                              <a:latin typeface="Cambria Math" charset="0"/>
                            </a:rPr>
                            <m:t>𝑧</m:t>
                          </m:r>
                          <m:r>
                            <a:rPr lang="fr-CA" i="1">
                              <a:latin typeface="Cambria Math" charset="0"/>
                            </a:rPr>
                            <m:t>−0.8331</m:t>
                          </m:r>
                          <m:sSup>
                            <m:sSupPr>
                              <m:ctrlPr>
                                <a:rPr lang="fr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CA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fr-CA" i="1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fr-CA" i="1">
                                  <a:latin typeface="Cambria Math" charset="0"/>
                                </a:rPr>
                                <m:t>𝑗</m:t>
                              </m:r>
                              <m:d>
                                <m:dPr>
                                  <m:ctrlPr>
                                    <a:rPr lang="fr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mr-I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l-GR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CA" b="0" i="1" smtClean="0">
                                          <a:latin typeface="Cambria Math" charset="0"/>
                                        </a:rPr>
                                        <m:t>4</m:t>
                                      </m:r>
                                    </m:den>
                                  </m:f>
                                </m:e>
                              </m:d>
                            </m:sup>
                          </m:sSup>
                          <m:r>
                            <a:rPr lang="fr-CA" i="1">
                              <a:latin typeface="Cambria Math" charset="0"/>
                            </a:rPr>
                            <m:t>)(</m:t>
                          </m:r>
                          <m:r>
                            <a:rPr lang="fr-CA" i="1">
                              <a:latin typeface="Cambria Math" charset="0"/>
                            </a:rPr>
                            <m:t>𝑧</m:t>
                          </m:r>
                          <m:r>
                            <a:rPr lang="fr-CA" i="1">
                              <a:latin typeface="Cambria Math" charset="0"/>
                            </a:rPr>
                            <m:t>−0.8331</m:t>
                          </m:r>
                          <m:sSup>
                            <m:sSupPr>
                              <m:ctrlPr>
                                <a:rPr lang="fr-CA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CA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fr-CA" i="1">
                                  <a:latin typeface="Cambria Math" charset="0"/>
                                </a:rPr>
                                <m:t>𝑗</m:t>
                              </m:r>
                              <m:d>
                                <m:dPr>
                                  <m:ctrlPr>
                                    <a:rPr lang="fr-CA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mr-IN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l-GR" i="1">
                                          <a:latin typeface="Cambria Math" charset="0"/>
                                        </a:rPr>
                                        <m:t>𝜋</m:t>
                                      </m:r>
                                    </m:num>
                                    <m:den>
                                      <m:r>
                                        <a:rPr lang="fr-CA" b="0" i="1" smtClean="0">
                                          <a:latin typeface="Cambria Math" charset="0"/>
                                        </a:rPr>
                                        <m:t>4</m:t>
                                      </m:r>
                                    </m:den>
                                  </m:f>
                                </m:e>
                              </m:d>
                            </m:sup>
                          </m:sSup>
                          <m:r>
                            <a:rPr lang="fr-CA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fr-CA" b="0" i="1" dirty="0">
                  <a:latin typeface="Cambria Math" charset="0"/>
                </a:endParaRPr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2" name="ZoneText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719" y="4616820"/>
                <a:ext cx="11560281" cy="122597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6944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71000">
              <a:schemeClr val="bg1">
                <a:lumMod val="95000"/>
              </a:schemeClr>
            </a:gs>
            <a:gs pos="99000">
              <a:schemeClr val="bg1">
                <a:lumMod val="6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148584" y="5092716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fr-FR" dirty="0">
                <a:solidFill>
                  <a:schemeClr val="bg1">
                    <a:lumMod val="95000"/>
                  </a:schemeClr>
                </a:solidFill>
              </a:rPr>
            </a:br>
            <a:endParaRPr lang="fr-F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Gain de filtres RIF 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r="2533" b="48060"/>
          <a:stretch/>
        </p:blipFill>
        <p:spPr>
          <a:xfrm>
            <a:off x="6099691" y="3633758"/>
            <a:ext cx="6316898" cy="208450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/>
          <a:srcRect b="49323"/>
          <a:stretch/>
        </p:blipFill>
        <p:spPr>
          <a:xfrm>
            <a:off x="6234445" y="2045623"/>
            <a:ext cx="6534589" cy="185806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/>
          <a:srcRect b="48798"/>
          <a:stretch/>
        </p:blipFill>
        <p:spPr>
          <a:xfrm>
            <a:off x="6280854" y="409565"/>
            <a:ext cx="6462884" cy="1881963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 rotWithShape="1">
          <a:blip r:embed="rId5"/>
          <a:srcRect b="49033"/>
          <a:stretch/>
        </p:blipFill>
        <p:spPr>
          <a:xfrm>
            <a:off x="-121174" y="209146"/>
            <a:ext cx="6402028" cy="1654336"/>
          </a:xfrm>
          <a:prstGeom prst="rect">
            <a:avLst/>
          </a:prstGeom>
        </p:spPr>
      </p:pic>
      <p:pic>
        <p:nvPicPr>
          <p:cNvPr id="26" name="Image 25"/>
          <p:cNvPicPr>
            <a:picLocks noChangeAspect="1"/>
          </p:cNvPicPr>
          <p:nvPr/>
        </p:nvPicPr>
        <p:blipFill rotWithShape="1">
          <a:blip r:embed="rId6"/>
          <a:srcRect t="27755"/>
          <a:stretch/>
        </p:blipFill>
        <p:spPr>
          <a:xfrm>
            <a:off x="-239718" y="2045623"/>
            <a:ext cx="6121717" cy="3316996"/>
          </a:xfrm>
          <a:prstGeom prst="rect">
            <a:avLst/>
          </a:prstGeom>
        </p:spPr>
      </p:pic>
      <p:cxnSp>
        <p:nvCxnSpPr>
          <p:cNvPr id="28" name="Connecteur droit avec flèche 27"/>
          <p:cNvCxnSpPr/>
          <p:nvPr/>
        </p:nvCxnSpPr>
        <p:spPr>
          <a:xfrm flipV="1">
            <a:off x="5281544" y="1357633"/>
            <a:ext cx="1340637" cy="1048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/>
          <p:cNvCxnSpPr/>
          <p:nvPr/>
        </p:nvCxnSpPr>
        <p:spPr>
          <a:xfrm flipV="1">
            <a:off x="5295982" y="3011969"/>
            <a:ext cx="1326199" cy="409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/>
          <p:cNvCxnSpPr/>
          <p:nvPr/>
        </p:nvCxnSpPr>
        <p:spPr>
          <a:xfrm>
            <a:off x="5309295" y="4436894"/>
            <a:ext cx="1216633" cy="2391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7785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71000">
              <a:schemeClr val="bg1">
                <a:lumMod val="95000"/>
              </a:schemeClr>
            </a:gs>
            <a:gs pos="99000">
              <a:schemeClr val="bg1">
                <a:lumMod val="6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 txBox="1">
            <a:spLocks/>
          </p:cNvSpPr>
          <p:nvPr/>
        </p:nvSpPr>
        <p:spPr>
          <a:xfrm>
            <a:off x="215961" y="509271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fr-FR" dirty="0">
                <a:solidFill>
                  <a:schemeClr val="bg1">
                    <a:lumMod val="95000"/>
                  </a:schemeClr>
                </a:solidFill>
              </a:rPr>
            </a:br>
            <a:endParaRPr lang="fr-F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fr-FR" dirty="0">
                <a:solidFill>
                  <a:schemeClr val="bg1">
                    <a:lumMod val="95000"/>
                  </a:schemeClr>
                </a:solidFill>
              </a:rPr>
              <a:t>Gain de filtres RIF 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9" y="0"/>
            <a:ext cx="10637489" cy="605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545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0F5E3-B40D-48C9-84F0-03CEF72E6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389" y="770948"/>
            <a:ext cx="10058400" cy="856516"/>
          </a:xfrm>
        </p:spPr>
        <p:txBody>
          <a:bodyPr/>
          <a:lstStyle/>
          <a:p>
            <a:r>
              <a:rPr lang="en-CA" dirty="0"/>
              <a:t>Fr</a:t>
            </a:r>
            <a:r>
              <a:rPr lang="fr-CA" dirty="0" err="1"/>
              <a:t>équences</a:t>
            </a:r>
            <a:r>
              <a:rPr lang="fr-CA" dirty="0"/>
              <a:t> du bruit à filtré</a:t>
            </a:r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A34B64-E504-43F4-AAB8-79DF18EF1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696" y="1627465"/>
            <a:ext cx="8952318" cy="480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660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30C79-C07B-42E6-9024-C01752EAA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Pôles et zéros des filtres coupe-bandes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EACB52-B25F-43A1-93A3-74A01960F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5225" y="1737360"/>
            <a:ext cx="6502666" cy="45575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65505F-6EBE-4283-9444-8981ED3B2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8739" y="1823461"/>
            <a:ext cx="7377582" cy="438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05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DB038-8F5E-4BCA-B262-F1FA91EB9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Graphiques des signaux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CA6DEB-3DC7-4B62-BAF2-0B7A746B9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56" y="1814172"/>
            <a:ext cx="5575501" cy="418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B7B9F-5573-481B-AF8D-A68F6E553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179" y="1814172"/>
            <a:ext cx="5575501" cy="41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658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CBEBC-244A-4555-BEC5-66AFEDE1F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Graphiques</a:t>
            </a:r>
            <a:r>
              <a:rPr lang="en-CA" dirty="0"/>
              <a:t> des </a:t>
            </a:r>
            <a:r>
              <a:rPr lang="en-CA" dirty="0" err="1"/>
              <a:t>signaux</a:t>
            </a:r>
            <a:r>
              <a:rPr lang="en-CA" dirty="0"/>
              <a:t>(suite)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2EA759-92C7-44B6-BFE7-42D7198CA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656" y="1822562"/>
            <a:ext cx="5575501" cy="41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24039A-B9C0-4EBB-8253-BAE0C0B71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92" y="1822562"/>
            <a:ext cx="5575501" cy="41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2349"/>
      </p:ext>
    </p:extLst>
  </p:cSld>
  <p:clrMapOvr>
    <a:masterClrMapping/>
  </p:clrMapOvr>
</p:sld>
</file>

<file path=ppt/theme/theme1.xml><?xml version="1.0" encoding="utf-8"?>
<a:theme xmlns:a="http://schemas.openxmlformats.org/drawingml/2006/main" name="Rétrospection">
  <a:themeElements>
    <a:clrScheme name="Rétrospectio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étrospectio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o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683</TotalTime>
  <Words>80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Cambria Math</vt:lpstr>
      <vt:lpstr>Mangal</vt:lpstr>
      <vt:lpstr>Rétrospection</vt:lpstr>
      <vt:lpstr>APP5 – Traitement de signal </vt:lpstr>
      <vt:lpstr>PowerPoint Presentation</vt:lpstr>
      <vt:lpstr>PowerPoint Presentation</vt:lpstr>
      <vt:lpstr>PowerPoint Presentation</vt:lpstr>
      <vt:lpstr>PowerPoint Presentation</vt:lpstr>
      <vt:lpstr>Fréquences du bruit à filtré</vt:lpstr>
      <vt:lpstr>Pôles et zéros des filtres coupe-bandes</vt:lpstr>
      <vt:lpstr>Graphiques des signaux</vt:lpstr>
      <vt:lpstr>Graphiques des signaux(suite)</vt:lpstr>
      <vt:lpstr>Valeurs des RSB</vt:lpstr>
      <vt:lpstr>Explication trapèze et Simpson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APP5 – Traitement de signal </dc:title>
  <dc:creator>Alexandre Gagnon</dc:creator>
  <cp:lastModifiedBy>Eric Beaudoin</cp:lastModifiedBy>
  <cp:revision>15</cp:revision>
  <dcterms:created xsi:type="dcterms:W3CDTF">2017-07-11T18:45:17Z</dcterms:created>
  <dcterms:modified xsi:type="dcterms:W3CDTF">2017-07-12T06:33:54Z</dcterms:modified>
</cp:coreProperties>
</file>

<file path=docProps/thumbnail.jpeg>
</file>